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77" r:id="rId6"/>
    <p:sldId id="288" r:id="rId7"/>
    <p:sldId id="289" r:id="rId8"/>
    <p:sldId id="290" r:id="rId9"/>
    <p:sldId id="291" r:id="rId10"/>
    <p:sldId id="264" r:id="rId11"/>
    <p:sldId id="292" r:id="rId12"/>
    <p:sldId id="293" r:id="rId13"/>
    <p:sldId id="282" r:id="rId14"/>
    <p:sldId id="287" r:id="rId15"/>
    <p:sldId id="286" r:id="rId16"/>
    <p:sldId id="294" r:id="rId17"/>
    <p:sldId id="295" r:id="rId18"/>
  </p:sldIdLst>
  <p:sldSz cx="12188825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893730-43D9-4B3C-BB44-D15398209A07}">
          <p14:sldIdLst>
            <p14:sldId id="257"/>
            <p14:sldId id="277"/>
            <p14:sldId id="288"/>
            <p14:sldId id="289"/>
            <p14:sldId id="290"/>
            <p14:sldId id="291"/>
            <p14:sldId id="264"/>
            <p14:sldId id="292"/>
            <p14:sldId id="293"/>
            <p14:sldId id="282"/>
            <p14:sldId id="287"/>
            <p14:sldId id="28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80" autoAdjust="0"/>
  </p:normalViewPr>
  <p:slideViewPr>
    <p:cSldViewPr>
      <p:cViewPr varScale="1">
        <p:scale>
          <a:sx n="99" d="100"/>
          <a:sy n="99" d="100"/>
        </p:scale>
        <p:origin x="96" y="42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err="1"/>
              <a:t>Defect</a:t>
            </a:r>
            <a:r>
              <a:rPr lang="tr-TR" baseline="0"/>
              <a:t> </a:t>
            </a:r>
            <a:r>
              <a:rPr lang="tr-TR" baseline="0" err="1"/>
              <a:t>densıty</a:t>
            </a:r>
            <a:r>
              <a:rPr lang="tr-TR" baseline="0"/>
              <a:t> </a:t>
            </a:r>
            <a:r>
              <a:rPr lang="tr-TR" baseline="0" err="1"/>
              <a:t>graph</a:t>
            </a:r>
            <a:endParaRPr lang="en-US"/>
          </a:p>
        </c:rich>
      </c:tx>
      <c:layout>
        <c:manualLayout>
          <c:xMode val="edge"/>
          <c:yMode val="edge"/>
          <c:x val="0.21000209679362705"/>
          <c:y val="3.05004237001988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448341420593331"/>
          <c:y val="0.18825250353446568"/>
          <c:w val="0.75067755629491462"/>
          <c:h val="0.608874068458624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Sprint 1</c:v>
                </c:pt>
                <c:pt idx="1">
                  <c:v>Sprint 2</c:v>
                </c:pt>
                <c:pt idx="2">
                  <c:v>Sprint 3 &amp; Release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3F-4686-9E61-C978A272F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782605184"/>
        <c:axId val="196776160"/>
      </c:lineChart>
      <c:catAx>
        <c:axId val="1782605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err="1"/>
                  <a:t>Sprints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7416113121933823"/>
              <c:y val="0.924870003550803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6160"/>
        <c:crosses val="autoZero"/>
        <c:auto val="1"/>
        <c:lblAlgn val="ctr"/>
        <c:lblOffset val="100"/>
        <c:noMultiLvlLbl val="0"/>
      </c:catAx>
      <c:valAx>
        <c:axId val="196776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sz="1197" b="1" i="0" u="none" strike="noStrike" baseline="0">
                    <a:effectLst/>
                  </a:rPr>
                  <a:t>% </a:t>
                </a:r>
                <a:r>
                  <a:rPr lang="tr-TR" sz="1197" b="1" i="0" u="none" strike="noStrike" baseline="0" err="1">
                    <a:effectLst/>
                  </a:rPr>
                  <a:t>Approx</a:t>
                </a:r>
                <a:r>
                  <a:rPr lang="tr-TR" sz="1197" b="1" i="0" u="none" strike="noStrike" baseline="0">
                    <a:effectLst/>
                  </a:rPr>
                  <a:t>. </a:t>
                </a:r>
                <a:r>
                  <a:rPr lang="tr-TR" sz="1197" b="1" i="0" u="none" strike="noStrike" baseline="0" err="1">
                    <a:effectLst/>
                  </a:rPr>
                  <a:t>Defect</a:t>
                </a:r>
                <a:r>
                  <a:rPr lang="tr-TR" sz="1197" b="1" i="0" u="none" strike="noStrike" baseline="0">
                    <a:effectLst/>
                  </a:rPr>
                  <a:t> </a:t>
                </a:r>
                <a:r>
                  <a:rPr lang="tr-TR" sz="1197" b="1" i="0" u="none" strike="noStrike" baseline="0" err="1">
                    <a:effectLst/>
                  </a:rPr>
                  <a:t>Impacts</a:t>
                </a:r>
                <a:r>
                  <a:rPr lang="tr-TR" sz="1197" b="1" i="0" u="none" strike="noStrike" baseline="0">
                    <a:effectLst/>
                  </a:rPr>
                  <a:t> on </a:t>
                </a:r>
                <a:r>
                  <a:rPr lang="tr-TR" sz="1197" b="1" i="0" u="none" strike="noStrike" baseline="0" err="1">
                    <a:effectLst/>
                  </a:rPr>
                  <a:t>App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4.4391585598470278E-2"/>
              <c:y val="0.146026803122093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605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02.08.2016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02.08.2016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 algn="l" rtl="0">
              <a:defRPr sz="60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1600200" algn="l" rtl="0">
              <a:defRPr/>
            </a:lvl6pPr>
            <a:lvl7pPr marL="1874520" algn="l" rtl="0">
              <a:defRPr/>
            </a:lvl7pPr>
            <a:lvl8pPr marL="2148840" algn="l" rtl="0">
              <a:defRPr/>
            </a:lvl8pPr>
            <a:lvl9pPr marL="2423160"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 rtl="0">
              <a:defRPr sz="4800" b="0" i="0" cap="none" baseline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tr-TR"/>
              <a:t>Resim eklemek için simgeye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25760" y="404664"/>
            <a:ext cx="11737304" cy="3200400"/>
          </a:xfrm>
        </p:spPr>
        <p:txBody>
          <a:bodyPr rtlCol="0"/>
          <a:lstStyle/>
          <a:p>
            <a:pPr algn="ctr"/>
            <a:r>
              <a:rPr lang="tr-T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VRELAX</a:t>
            </a:r>
            <a:br>
              <a:rPr lang="tr-TR"/>
            </a:br>
            <a:r>
              <a:rPr lang="tr-TR" sz="4800"/>
              <a:t>INVESTIGATION OF RELAXING</a:t>
            </a:r>
            <a:endParaRPr lang="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65312" y="4495136"/>
            <a:ext cx="8458200" cy="1371600"/>
          </a:xfrm>
        </p:spPr>
        <p:txBody>
          <a:bodyPr rtlCol="0">
            <a:normAutofit fontScale="92500" lnSpcReduction="10000"/>
          </a:bodyPr>
          <a:lstStyle/>
          <a:p>
            <a:pPr algn="ctr"/>
            <a:r>
              <a:rPr lang="tr-TR" sz="2800">
                <a:latin typeface="Arial Narrow" panose="020B0606020202030204" pitchFamily="34" charset="0"/>
              </a:rPr>
              <a:t>Görkem Narinoğlu &amp; Umut Efiloğlu</a:t>
            </a:r>
          </a:p>
          <a:p>
            <a:endParaRPr lang="tr-TR" sz="2800">
              <a:latin typeface="Arial Narrow" panose="020B0606020202030204" pitchFamily="34" charset="0"/>
            </a:endParaRPr>
          </a:p>
          <a:p>
            <a:pPr algn="ctr"/>
            <a:r>
              <a:rPr lang="tr-TR" sz="2800" b="1">
                <a:latin typeface="Arial Narrow" panose="020B0606020202030204" pitchFamily="34" charset="0"/>
              </a:rPr>
              <a:t>Advisor: </a:t>
            </a:r>
            <a:r>
              <a:rPr lang="tr-TR" sz="2800">
                <a:latin typeface="Arial Narrow" panose="020B0606020202030204" pitchFamily="34" charset="0"/>
              </a:rPr>
              <a:t>Dr. Faris Serdar Taşel</a:t>
            </a:r>
          </a:p>
          <a:p>
            <a:pPr algn="ctr"/>
            <a:r>
              <a:rPr lang="en-US" sz="2800" b="1">
                <a:latin typeface="Arial Narrow" panose="020B0606020202030204" pitchFamily="34" charset="0"/>
              </a:rPr>
              <a:t>Co</a:t>
            </a:r>
            <a:r>
              <a:rPr lang="tr-TR" sz="2800" b="1">
                <a:latin typeface="Arial Narrow" panose="020B0606020202030204" pitchFamily="34" charset="0"/>
              </a:rPr>
              <a:t>-Advisor: </a:t>
            </a:r>
            <a:r>
              <a:rPr lang="en-US" sz="2800">
                <a:latin typeface="Arial Narrow" panose="020B0606020202030204" pitchFamily="34" charset="0"/>
              </a:rPr>
              <a:t>Assist</a:t>
            </a:r>
            <a:r>
              <a:rPr lang="tr-TR" sz="2800">
                <a:latin typeface="Arial Narrow" panose="020B0606020202030204" pitchFamily="34" charset="0"/>
              </a:rPr>
              <a:t>. Prof. Dr. Murat Yılmaz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C2994-BB0E-4722-AD3C-30C124ADD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013" y="352173"/>
            <a:ext cx="697395" cy="70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8A405-4D68-454C-A705-78E9B88215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3103" y="352173"/>
            <a:ext cx="697395" cy="707436"/>
          </a:xfrm>
          <a:prstGeom prst="rect">
            <a:avLst/>
          </a:prstGeom>
        </p:spPr>
      </p:pic>
      <p:pic>
        <p:nvPicPr>
          <p:cNvPr id="6" name="Picture 35" descr="logotranspa.png">
            <a:extLst>
              <a:ext uri="{FF2B5EF4-FFF2-40B4-BE49-F238E27FC236}">
                <a16:creationId xmlns:a16="http://schemas.microsoft.com/office/drawing/2014/main" id="{A4A7036C-F7D6-4D0D-B1FA-ABB130481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15" y="1131617"/>
            <a:ext cx="684997" cy="596206"/>
          </a:xfrm>
          <a:prstGeom prst="rect">
            <a:avLst/>
          </a:prstGeom>
        </p:spPr>
      </p:pic>
      <p:pic>
        <p:nvPicPr>
          <p:cNvPr id="7" name="Picture 2" descr="http://www.mebitech.com/content/img/logo.png">
            <a:extLst>
              <a:ext uri="{FF2B5EF4-FFF2-40B4-BE49-F238E27FC236}">
                <a16:creationId xmlns:a16="http://schemas.microsoft.com/office/drawing/2014/main" id="{A1709762-11F5-4415-83F4-58C93280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71" y="409463"/>
            <a:ext cx="2433081" cy="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nventionland.com/wp-content/uploads/2015/09/National_Thank_You_Day.png">
            <a:extLst>
              <a:ext uri="{FF2B5EF4-FFF2-40B4-BE49-F238E27FC236}">
                <a16:creationId xmlns:a16="http://schemas.microsoft.com/office/drawing/2014/main" id="{DDB10D48-3899-41CB-94CC-6DEA16D4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79" y="1466782"/>
            <a:ext cx="8106043" cy="35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D65A70-5310-4BFC-A946-83D779AB0F8D}"/>
              </a:ext>
            </a:extLst>
          </p:cNvPr>
          <p:cNvSpPr/>
          <p:nvPr/>
        </p:nvSpPr>
        <p:spPr>
          <a:xfrm>
            <a:off x="3142084" y="3843046"/>
            <a:ext cx="35664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600" b="1" spc="5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Any</a:t>
            </a:r>
            <a:r>
              <a:rPr lang="tr-TR" sz="36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tr-TR" sz="3600" b="1" spc="5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Questions</a:t>
            </a:r>
            <a:r>
              <a:rPr lang="tr-TR" sz="36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en-US" sz="36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00206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D22531CC-2720-4618-8FE5-B698604E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32656"/>
            <a:ext cx="9601200" cy="648072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Potential Risks and Impacts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3CEA5F-3F01-410A-AB64-0BFD4D3F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41246"/>
              </p:ext>
            </p:extLst>
          </p:nvPr>
        </p:nvGraphicFramePr>
        <p:xfrm>
          <a:off x="1701924" y="1484784"/>
          <a:ext cx="9337850" cy="4049974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867570">
                  <a:extLst>
                    <a:ext uri="{9D8B030D-6E8A-4147-A177-3AD203B41FA5}">
                      <a16:colId xmlns:a16="http://schemas.microsoft.com/office/drawing/2014/main" val="526370302"/>
                    </a:ext>
                  </a:extLst>
                </a:gridCol>
                <a:gridCol w="1867570">
                  <a:extLst>
                    <a:ext uri="{9D8B030D-6E8A-4147-A177-3AD203B41FA5}">
                      <a16:colId xmlns:a16="http://schemas.microsoft.com/office/drawing/2014/main" val="1444823108"/>
                    </a:ext>
                  </a:extLst>
                </a:gridCol>
                <a:gridCol w="1867570">
                  <a:extLst>
                    <a:ext uri="{9D8B030D-6E8A-4147-A177-3AD203B41FA5}">
                      <a16:colId xmlns:a16="http://schemas.microsoft.com/office/drawing/2014/main" val="3158497507"/>
                    </a:ext>
                  </a:extLst>
                </a:gridCol>
                <a:gridCol w="1867570">
                  <a:extLst>
                    <a:ext uri="{9D8B030D-6E8A-4147-A177-3AD203B41FA5}">
                      <a16:colId xmlns:a16="http://schemas.microsoft.com/office/drawing/2014/main" val="2578429483"/>
                    </a:ext>
                  </a:extLst>
                </a:gridCol>
                <a:gridCol w="1867570">
                  <a:extLst>
                    <a:ext uri="{9D8B030D-6E8A-4147-A177-3AD203B41FA5}">
                      <a16:colId xmlns:a16="http://schemas.microsoft.com/office/drawing/2014/main" val="205479618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kern="1200" noProof="0"/>
                        <a:t>Risks</a:t>
                      </a:r>
                      <a:endParaRPr lang="en-US" sz="1400" i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796" marR="21796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i="0" kern="1200" noProof="0"/>
                        <a:t>Prequations</a:t>
                      </a:r>
                      <a:endParaRPr lang="en-US" sz="1400" i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796" marR="21796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i="0" kern="1200" noProof="0"/>
                        <a:t>Potential Impact</a:t>
                      </a:r>
                      <a:endParaRPr lang="en-US" sz="1400" i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796" marR="21796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i="0" kern="1200" noProof="0"/>
                        <a:t>Plan  B</a:t>
                      </a:r>
                      <a:endParaRPr lang="en-US" sz="1400" i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796" marR="21796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i="0" kern="1200" noProof="0"/>
                        <a:t>% Implication</a:t>
                      </a:r>
                      <a:endParaRPr lang="en-US" sz="1400" i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796" marR="21796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632565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Reading wrong word or doesn’t read</a:t>
                      </a:r>
                      <a:r>
                        <a:rPr lang="tr-TR" sz="1200" b="1" noProof="0" err="1"/>
                        <a:t>ing</a:t>
                      </a:r>
                      <a:r>
                        <a:rPr lang="en-US" sz="1200" b="1" noProof="0"/>
                        <a:t> all words in voice </a:t>
                      </a:r>
                      <a:r>
                        <a:rPr lang="tr-TR" sz="1200" b="1" noProof="0" err="1"/>
                        <a:t>stress</a:t>
                      </a:r>
                      <a:r>
                        <a:rPr lang="en-US" sz="1200" b="1" noProof="0"/>
                        <a:t> 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Right analysis word is prompted on the screen and voice analysis application does not start without button press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Stress with voice can not be  processed properly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Psychologists warn the user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069676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Experiencing health problems after long-term usage of VR </a:t>
                      </a:r>
                    </a:p>
                    <a:p>
                      <a:pPr algn="ctr"/>
                      <a:r>
                        <a:rPr lang="en-US" sz="1200" b="1" noProof="0"/>
                        <a:t>headset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 and Safety warnings and possible issues are stated in User Manual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can suffer serious health problems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Psychologists terminate the application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589606"/>
                  </a:ext>
                </a:extLst>
              </a:tr>
              <a:tr h="1025638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User has lack knowledge of usage of VR headset and application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Manual is provided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can not execute and/or use the application properly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Demo video is prepared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5361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4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1207-FA0A-4B51-8CE9-F90BB13B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C00000"/>
                </a:solidFill>
              </a:rPr>
              <a:t>Why</a:t>
            </a:r>
            <a:r>
              <a:rPr lang="tr-TR" dirty="0">
                <a:solidFill>
                  <a:srgbClr val="C00000"/>
                </a:solidFill>
              </a:rPr>
              <a:t> HTC Vive?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57A6-8108-4B7D-9807-C7FD41892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1700808"/>
            <a:ext cx="9601200" cy="44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Fully supports Unreal Engine</a:t>
            </a:r>
          </a:p>
          <a:p>
            <a:pPr>
              <a:lnSpc>
                <a:spcPct val="150000"/>
              </a:lnSpc>
            </a:pPr>
            <a:r>
              <a:rPr lang="en-US"/>
              <a:t>Has wide view angle and its technical features are better than its counterparts.</a:t>
            </a:r>
          </a:p>
          <a:p>
            <a:pPr>
              <a:lnSpc>
                <a:spcPct val="150000"/>
              </a:lnSpc>
            </a:pPr>
            <a:r>
              <a:rPr lang="en-US"/>
              <a:t>Proposer company has HTC </a:t>
            </a:r>
            <a:r>
              <a:rPr lang="en-US" err="1"/>
              <a:t>Vive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1EA7-51D9-4A9E-A413-7A284C50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C00000"/>
                </a:solidFill>
              </a:rPr>
              <a:t>Why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Oculus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Rift</a:t>
            </a:r>
            <a:r>
              <a:rPr lang="tr-TR" dirty="0">
                <a:solidFill>
                  <a:srgbClr val="C00000"/>
                </a:solidFill>
              </a:rPr>
              <a:t>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FFFA-907D-43FA-B489-E806F28BD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For testing purposes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VR Lab have Oculus Rift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Gives satisfying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6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25E4-92C1-441E-84ED-972225EE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67173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Theoretical Test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716826-8942-4C07-A267-7B53CE9F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19025"/>
              </p:ext>
            </p:extLst>
          </p:nvPr>
        </p:nvGraphicFramePr>
        <p:xfrm>
          <a:off x="1293812" y="1124744"/>
          <a:ext cx="10345219" cy="5244700"/>
        </p:xfrm>
        <a:graphic>
          <a:graphicData uri="http://schemas.openxmlformats.org/drawingml/2006/table">
            <a:tbl>
              <a:tblPr/>
              <a:tblGrid>
                <a:gridCol w="608402">
                  <a:extLst>
                    <a:ext uri="{9D8B030D-6E8A-4147-A177-3AD203B41FA5}">
                      <a16:colId xmlns:a16="http://schemas.microsoft.com/office/drawing/2014/main" val="3848372132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2589860573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319860849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1211527910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2170236456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1989325434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3866984893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173224470"/>
                    </a:ext>
                  </a:extLst>
                </a:gridCol>
                <a:gridCol w="610787">
                  <a:extLst>
                    <a:ext uri="{9D8B030D-6E8A-4147-A177-3AD203B41FA5}">
                      <a16:colId xmlns:a16="http://schemas.microsoft.com/office/drawing/2014/main" val="3653286464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3351867324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2746373656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2546522578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784321593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1954732619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1291632674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3371602611"/>
                    </a:ext>
                  </a:extLst>
                </a:gridCol>
                <a:gridCol w="608402">
                  <a:extLst>
                    <a:ext uri="{9D8B030D-6E8A-4147-A177-3AD203B41FA5}">
                      <a16:colId xmlns:a16="http://schemas.microsoft.com/office/drawing/2014/main" val="2092947094"/>
                    </a:ext>
                  </a:extLst>
                </a:gridCol>
              </a:tblGrid>
              <a:tr h="15379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EEMD RESULTS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EEMD RESULTS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179642"/>
                  </a:ext>
                </a:extLst>
              </a:tr>
              <a:tr h="15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NORMAL SOUNDS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STRESSED SOUNDS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876740"/>
                  </a:ext>
                </a:extLst>
              </a:tr>
              <a:tr h="153790">
                <a:tc>
                  <a:txBody>
                    <a:bodyPr/>
                    <a:lstStyle/>
                    <a:p>
                      <a:pPr algn="ctr" fontAlgn="b"/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NORMAL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STRESSED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RESULTS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NORMAL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STRESSED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CC00"/>
                          </a:solidFill>
                          <a:effectLst/>
                          <a:latin typeface="Liberation Sans"/>
                        </a:rPr>
                        <a:t>RESULTS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316760"/>
                  </a:ext>
                </a:extLst>
              </a:tr>
              <a:tr h="15379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NAME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sum(d&gt;=8 &amp; d&lt;=12)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sum(d&gt;=12 &amp; d&lt;=17)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NAME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sum(d&gt;=8 &amp; d&lt;=12)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Liberation Sans"/>
                        </a:rPr>
                        <a:t>sum(d&gt;=12 &amp; d&lt;=17)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733834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eemd_Normal_CHANGE1_N_3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1240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529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eemd_Stressed_CHANGE1_N_3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8884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4628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83244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eemd_Normal_CHANGE1_N_4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8695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3364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eemd_Stressed_CHANGE1_N_4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4615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8798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383380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eemd_Normal_CHANGE1_N_5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4730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6389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eemd_Stressed_CHANGE1_N_5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405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1117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95942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66547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eemd_Normal_DESTIN1_N_3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6364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2002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nn-NO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eemd_Stressed_DESTIN1_N_3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4906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4687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378745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eemd_Normal_DESTIN1_N_4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12625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8379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nn-NO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eemd_Stressed_DESTIN1_N_4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10831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6064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694990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eemd_Normal_DESTIN1_N_5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9758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20194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nn-NO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eemd_Stressed_DESTIN1_N_5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4139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9480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565859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229881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eemd_Normal_EAST1_N_3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6147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2722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eemd_Stressed_EAST1_N_3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2771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1988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97034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eemd_Normal_EAST1_N_4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6730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5205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eemd_Stressed_EAST1_N_4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6541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5606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477036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eemd_Normal_EAST1_N_5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1365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4767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eemd_Stressed_EAST1_N_5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3225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8601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363524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143538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1104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414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2556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1867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850220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6186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2799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7624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4854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41346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3513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7741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4068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10730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2050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29549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eemd_Normal_EIGHTY1_N_3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1864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858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eemd_Stressed_EIGHTY1_N_3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2215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1222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14224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eemd_Normal_EIGHTY1_N_4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14562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5742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eemd_Stressed_EIGHTY1_N_4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7212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3103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080115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eemd_Normal_EIGHTY1_N_5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6359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9357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eemd_Stressed_EIGHTY1_N_5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7700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10737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553018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29716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eemd_Normal_ENTER1_N_3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4734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1707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eemd_Stressed_ENTER1_N_3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3808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1614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64927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eemd_Normal_ENTER1_N_4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13077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5356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eemd_Stressed_ENTER1_N_4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6184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13364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971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eemd_Normal_ENTER1_N_5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3772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7057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eemd_Stressed_ENTER1_N_5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878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2820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660583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730226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eemd_Normal_FIFTY1_N_3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795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281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eemd_Stressed_FIFTY1_N_3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6151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2374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49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eemd_Normal_FIFTY1_N_4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2961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265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eemd_Stressed_FIFTY1_N_4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8657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9984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924166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eemd_Normal_FIFTY1_N_5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8867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7082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eemd_Stressed_FIFTY1_N_5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866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2507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713738"/>
                  </a:ext>
                </a:extLst>
              </a:tr>
              <a:tr h="1493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75238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eemd_Normal_FIX1_N_3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1784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356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eemd_Stressed_FREEZE1_N_3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8796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5997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3333"/>
                          </a:solidFill>
                          <a:effectLst/>
                          <a:latin typeface="Liberation Sans"/>
                        </a:rPr>
                        <a:t>FALSE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86077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eemd_Normal_FIX1_N_4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8942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3810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eemd_Stressed_FIX1_N_4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9336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11216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065582"/>
                  </a:ext>
                </a:extLst>
              </a:tr>
              <a:tr h="1493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eemd_Normal_FIX1_N_5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13178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6742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 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eemd_Stressed_FIX1_N_5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464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922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66FF"/>
                          </a:solidFill>
                          <a:effectLst/>
                          <a:latin typeface="Liberation Sans"/>
                        </a:rPr>
                        <a:t>TRUE</a:t>
                      </a:r>
                    </a:p>
                  </a:txBody>
                  <a:tcPr marL="6618" marR="6618" marT="66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6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677B4C9-B983-4A8C-9B81-47B82432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36" y="404664"/>
            <a:ext cx="9769152" cy="720080"/>
          </a:xfrm>
        </p:spPr>
        <p:txBody>
          <a:bodyPr/>
          <a:lstStyle/>
          <a:p>
            <a:pPr algn="ctr"/>
            <a:r>
              <a:rPr lang="en-US">
                <a:solidFill>
                  <a:srgbClr val="C00000"/>
                </a:solidFill>
              </a:rPr>
              <a:t>VRelax Investigation of Relaxing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EB4BA5-1A26-471F-871C-8ED5BE06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940" y="1411712"/>
            <a:ext cx="8346944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A VR/Desktop application that involves stress analysis and relaxing scenarios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1D93F1A5-2518-42FA-91A4-8DC7859A48F3}"/>
              </a:ext>
            </a:extLst>
          </p:cNvPr>
          <p:cNvSpPr txBox="1">
            <a:spLocks/>
          </p:cNvSpPr>
          <p:nvPr/>
        </p:nvSpPr>
        <p:spPr>
          <a:xfrm>
            <a:off x="1293812" y="2564904"/>
            <a:ext cx="5592688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b="1" dirty="0"/>
              <a:t>Main Features</a:t>
            </a:r>
          </a:p>
          <a:p>
            <a:pPr marL="621982" lvl="1" indent="-342900">
              <a:lnSpc>
                <a:spcPct val="150000"/>
              </a:lnSpc>
            </a:pPr>
            <a:r>
              <a:rPr lang="en-US" dirty="0"/>
              <a:t>Stress analysis with voice &amp; feedback</a:t>
            </a:r>
          </a:p>
          <a:p>
            <a:pPr marL="621982" lvl="1" indent="-342900">
              <a:lnSpc>
                <a:spcPct val="150000"/>
              </a:lnSpc>
            </a:pPr>
            <a:r>
              <a:rPr lang="en-US" dirty="0"/>
              <a:t>Relaxing and enjoyable environments</a:t>
            </a:r>
          </a:p>
          <a:p>
            <a:pPr marL="621982" lvl="1" indent="-342900">
              <a:lnSpc>
                <a:spcPct val="150000"/>
              </a:lnSpc>
            </a:pPr>
            <a:r>
              <a:rPr lang="en-US" dirty="0"/>
              <a:t>Realistic graphics</a:t>
            </a:r>
          </a:p>
          <a:p>
            <a:pPr marL="621982" lvl="1" indent="-342900">
              <a:lnSpc>
                <a:spcPct val="150000"/>
              </a:lnSpc>
            </a:pPr>
            <a:r>
              <a:rPr lang="en-US" dirty="0"/>
              <a:t>Soothing ambiance</a:t>
            </a:r>
          </a:p>
          <a:p>
            <a:pPr marL="621982" lvl="1" indent="-342900">
              <a:lnSpc>
                <a:spcPct val="150000"/>
              </a:lnSpc>
            </a:pPr>
            <a:r>
              <a:rPr lang="en-US" dirty="0"/>
              <a:t>Both desktop and VR compatible</a:t>
            </a:r>
          </a:p>
          <a:p>
            <a:pPr marL="621982" lvl="1" indent="-342900"/>
            <a:endParaRPr lang="tr-TR" dirty="0"/>
          </a:p>
          <a:p>
            <a:pPr marL="621982" lvl="1" indent="-342900"/>
            <a:endParaRPr lang="tr-TR" dirty="0"/>
          </a:p>
          <a:p>
            <a:pPr marL="621982" lvl="1" indent="-342900"/>
            <a:endParaRPr lang="tr-TR" dirty="0"/>
          </a:p>
          <a:p>
            <a:pPr marL="621982" lvl="1" indent="-342900"/>
            <a:endParaRPr lang="en-US" dirty="0"/>
          </a:p>
          <a:p>
            <a:pPr marL="621982" lvl="1" indent="-34290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A9446-7845-46CF-BF9C-AF009B0D2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83" y="2420888"/>
            <a:ext cx="3745539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4E3AC-A038-4A04-8502-76DFA7BB9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9" b="8627"/>
          <a:stretch/>
        </p:blipFill>
        <p:spPr>
          <a:xfrm>
            <a:off x="7852964" y="4611048"/>
            <a:ext cx="3715179" cy="18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7D11-A506-4301-8CF8-9F97DAFD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ＭＳ Ｐゴシック" panose="020B0600070205080204" pitchFamily="34" charset="-128"/>
              </a:rPr>
              <a:t>Main Contribution</a:t>
            </a:r>
            <a:br>
              <a:rPr lang="en-US">
                <a:ea typeface="ＭＳ Ｐゴシック" panose="020B0600070205080204" pitchFamily="34" charset="-128"/>
              </a:rPr>
            </a:br>
            <a:r>
              <a:rPr lang="en-US">
                <a:ea typeface="ＭＳ Ｐゴシック" panose="020B0600070205080204" pitchFamily="34" charset="-128"/>
              </a:rPr>
              <a:t>Pros and Cons to Similar Projects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8DB921-8944-4008-B123-F4C3FA178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35155"/>
              </p:ext>
            </p:extLst>
          </p:nvPr>
        </p:nvGraphicFramePr>
        <p:xfrm>
          <a:off x="1293813" y="1772816"/>
          <a:ext cx="9913165" cy="3973056"/>
        </p:xfrm>
        <a:graphic>
          <a:graphicData uri="http://schemas.openxmlformats.org/drawingml/2006/table">
            <a:tbl>
              <a:tblPr firstRow="1" lastCol="1" bandRow="1">
                <a:tableStyleId>{93296810-A885-4BE3-A3E7-6D5BEEA58F35}</a:tableStyleId>
              </a:tblPr>
              <a:tblGrid>
                <a:gridCol w="2136303">
                  <a:extLst>
                    <a:ext uri="{9D8B030D-6E8A-4147-A177-3AD203B41FA5}">
                      <a16:colId xmlns:a16="http://schemas.microsoft.com/office/drawing/2014/main" val="94546207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7544657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00172682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02818058"/>
                    </a:ext>
                  </a:extLst>
                </a:gridCol>
                <a:gridCol w="1872206">
                  <a:extLst>
                    <a:ext uri="{9D8B030D-6E8A-4147-A177-3AD203B41FA5}">
                      <a16:colId xmlns:a16="http://schemas.microsoft.com/office/drawing/2014/main" val="281815233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RelaxVR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MonarchVR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Atmosphaeres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0" u="none" noProof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VRelax: </a:t>
                      </a:r>
                      <a:r>
                        <a:rPr lang="en-US" sz="1600" i="0" u="none" noProof="0" err="1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IoR</a:t>
                      </a:r>
                      <a:endParaRPr lang="en-US" sz="1600" i="0" u="none" noProof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6591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Compatibility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 &amp; Android</a:t>
                      </a:r>
                      <a:r>
                        <a:rPr lang="tr-TR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VR</a:t>
                      </a: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(Gear VR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VR (Gear VR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VR (Gear VR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Desktop VR (HTC Vive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260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Price &amp; Availability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$2.99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(in-app purchases starting from $1.99)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&amp; Open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7414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 Locations with 360° videos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 Virtual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 Locations with 360° videos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 Virtual Environments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86731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Possible to interact with the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08718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Stress Analysis 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5136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&amp; Ambiance Sounds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&amp; Ambiance Sounds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&amp; Ambiance Sounds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Ambiance Sounds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243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0" i="1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Environment Variety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Different Environments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Different Environments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Different Environments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06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2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FE7B-A75C-48C3-8F16-6CD9B6E0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114300"/>
            <a:ext cx="9601200" cy="938436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+mn-lt"/>
                <a:ea typeface="+mn-ea"/>
                <a:cs typeface="+mn-cs"/>
              </a:rPr>
              <a:t>Workplan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93A66-5ECC-460B-AAB0-16FDE1D89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1196752"/>
            <a:ext cx="10025670" cy="4840188"/>
          </a:xfrm>
        </p:spPr>
      </p:pic>
    </p:spTree>
    <p:extLst>
      <p:ext uri="{BB962C8B-B14F-4D97-AF65-F5344CB8AC3E}">
        <p14:creationId xmlns:p14="http://schemas.microsoft.com/office/powerpoint/2010/main" val="24051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D44B-2821-430B-B92B-D818A475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76672"/>
            <a:ext cx="9601200" cy="743744"/>
          </a:xfrm>
        </p:spPr>
        <p:txBody>
          <a:bodyPr/>
          <a:lstStyle/>
          <a:p>
            <a:pPr algn="ctr"/>
            <a:r>
              <a:rPr lang="en-US">
                <a:latin typeface="+mn-lt"/>
                <a:ea typeface="+mn-ea"/>
                <a:cs typeface="+mn-cs"/>
              </a:rPr>
              <a:t>Success Criterion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577EC3-06BE-4AAD-9260-5957F0F42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6004"/>
              </p:ext>
            </p:extLst>
          </p:nvPr>
        </p:nvGraphicFramePr>
        <p:xfrm>
          <a:off x="1989956" y="1700808"/>
          <a:ext cx="8833050" cy="3175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4274858937"/>
                    </a:ext>
                  </a:extLst>
                </a:gridCol>
                <a:gridCol w="6456786">
                  <a:extLst>
                    <a:ext uri="{9D8B030D-6E8A-4147-A177-3AD203B41FA5}">
                      <a16:colId xmlns:a16="http://schemas.microsoft.com/office/drawing/2014/main" val="323234682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Success Criterion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How to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3019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noProof="0"/>
                        <a:t>User Relaxation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Measuring stress level with the VSA tool again and psychologist can confirm for double 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2787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noProof="0"/>
                        <a:t>Sense of Reality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User feedbacks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1804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noProof="0"/>
                        <a:t>Stress Test Validity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Validity check according to literature and emotional database stress readings (SUSAS) or psychologists' feedback about user's stress 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48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0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B54-6E3F-4ACA-B865-D1E0D698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260648"/>
            <a:ext cx="9601200" cy="671736"/>
          </a:xfrm>
        </p:spPr>
        <p:txBody>
          <a:bodyPr/>
          <a:lstStyle/>
          <a:p>
            <a:pPr algn="ctr"/>
            <a:r>
              <a:rPr lang="en-US"/>
              <a:t>Materials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en-US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AFD85-98F2-4A50-8CA0-3E0206EB4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052736"/>
            <a:ext cx="4313728" cy="541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10F0E-4BC0-4237-8CFF-9473C16C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1052736"/>
            <a:ext cx="5793243" cy="3789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0369A-AAB3-42D1-83DB-785554590ACC}"/>
              </a:ext>
            </a:extLst>
          </p:cNvPr>
          <p:cNvSpPr/>
          <p:nvPr/>
        </p:nvSpPr>
        <p:spPr>
          <a:xfrm>
            <a:off x="5950396" y="5085184"/>
            <a:ext cx="5793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/>
              <a:t> Ensemble Empirical Mode Decomposition</a:t>
            </a:r>
            <a:r>
              <a:rPr lang="tr-TR"/>
              <a:t> (</a:t>
            </a:r>
            <a:r>
              <a:rPr lang="tr-TR" err="1"/>
              <a:t>libeemd</a:t>
            </a:r>
            <a:r>
              <a:rPr lang="tr-TR"/>
              <a:t>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0E5A3-945E-48C8-B1EC-3AD9288ABFD7}"/>
              </a:ext>
            </a:extLst>
          </p:cNvPr>
          <p:cNvSpPr/>
          <p:nvPr/>
        </p:nvSpPr>
        <p:spPr>
          <a:xfrm>
            <a:off x="5950396" y="6009102"/>
            <a:ext cx="5793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/>
              <a:t> </a:t>
            </a:r>
            <a:r>
              <a:rPr lang="tr-TR" err="1"/>
              <a:t>Unreal</a:t>
            </a:r>
            <a:r>
              <a:rPr lang="tr-TR"/>
              <a:t> Engine Objects, </a:t>
            </a:r>
            <a:r>
              <a:rPr lang="tr-TR" err="1"/>
              <a:t>Materials</a:t>
            </a:r>
            <a:r>
              <a:rPr lang="tr-TR"/>
              <a:t> &amp; </a:t>
            </a:r>
            <a:r>
              <a:rPr lang="tr-TR" err="1"/>
              <a:t>Various</a:t>
            </a:r>
            <a:r>
              <a:rPr lang="tr-TR"/>
              <a:t> </a:t>
            </a:r>
            <a:r>
              <a:rPr lang="tr-TR" err="1"/>
              <a:t>Assets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3D946-1257-4F11-9A10-71832F23E71E}"/>
              </a:ext>
            </a:extLst>
          </p:cNvPr>
          <p:cNvSpPr/>
          <p:nvPr/>
        </p:nvSpPr>
        <p:spPr>
          <a:xfrm>
            <a:off x="5950396" y="5547143"/>
            <a:ext cx="57932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/>
              <a:t> </a:t>
            </a:r>
            <a:r>
              <a:rPr lang="tr-TR" err="1"/>
              <a:t>Hilbert</a:t>
            </a:r>
            <a:r>
              <a:rPr lang="tr-TR"/>
              <a:t> </a:t>
            </a:r>
            <a:r>
              <a:rPr lang="tr-TR" err="1"/>
              <a:t>Huang</a:t>
            </a:r>
            <a:r>
              <a:rPr lang="tr-TR"/>
              <a:t> </a:t>
            </a:r>
            <a:r>
              <a:rPr lang="tr-TR" err="1"/>
              <a:t>Transform</a:t>
            </a:r>
            <a:r>
              <a:rPr lang="tr-TR"/>
              <a:t> &amp; GNU </a:t>
            </a:r>
            <a:r>
              <a:rPr lang="tr-TR" err="1"/>
              <a:t>Scientific</a:t>
            </a:r>
            <a:r>
              <a:rPr lang="tr-TR"/>
              <a:t>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1281" y="539240"/>
            <a:ext cx="9601200" cy="718060"/>
          </a:xfrm>
        </p:spPr>
        <p:txBody>
          <a:bodyPr rtlCol="0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Technology Used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DD3E-3794-4416-B68A-28A15A43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281" y="1502933"/>
            <a:ext cx="5880719" cy="4495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Here are the tools that we used;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Unreal Engine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Oculus Rift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MATLAB / Octave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Visual Studio</a:t>
            </a:r>
          </a:p>
        </p:txBody>
      </p:sp>
      <p:pic>
        <p:nvPicPr>
          <p:cNvPr id="2050" name="Picture 2" descr="https://upload.wikimedia.org/wikipedia/commons/2/21/Matlab_Logo.png">
            <a:extLst>
              <a:ext uri="{FF2B5EF4-FFF2-40B4-BE49-F238E27FC236}">
                <a16:creationId xmlns:a16="http://schemas.microsoft.com/office/drawing/2014/main" id="{682546A2-1FEF-41A1-9AAD-CD29B55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70" y="4514802"/>
            <a:ext cx="1870368" cy="16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if-duman.com/wp-content/uploads/2017/05/visual_studio_purple.png">
            <a:extLst>
              <a:ext uri="{FF2B5EF4-FFF2-40B4-BE49-F238E27FC236}">
                <a16:creationId xmlns:a16="http://schemas.microsoft.com/office/drawing/2014/main" id="{4539B59F-C85A-48C8-84B3-08D7A909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307674"/>
            <a:ext cx="3853060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2.unrealengine.com/Unreal+Engine%2FUE-Logo-988x988-1dee3bc7f6714edf3c21ee71826ebab54ae02077.png">
            <a:extLst>
              <a:ext uri="{FF2B5EF4-FFF2-40B4-BE49-F238E27FC236}">
                <a16:creationId xmlns:a16="http://schemas.microsoft.com/office/drawing/2014/main" id="{143C226C-B051-4EBF-805D-01671BE1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99" y="2332005"/>
            <a:ext cx="1865307" cy="18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8C4EC-02D1-49E6-B3D7-715D1D1111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47" y="4431751"/>
            <a:ext cx="1680530" cy="1680530"/>
          </a:xfrm>
          <a:prstGeom prst="rect">
            <a:avLst/>
          </a:prstGeom>
        </p:spPr>
      </p:pic>
      <p:pic>
        <p:nvPicPr>
          <p:cNvPr id="1026" name="Picture 2" descr="https://cdn.uploadvr.com/wp-content/uploads/2017/05/Oculus-1024x576.png">
            <a:extLst>
              <a:ext uri="{FF2B5EF4-FFF2-40B4-BE49-F238E27FC236}">
                <a16:creationId xmlns:a16="http://schemas.microsoft.com/office/drawing/2014/main" id="{10782C12-5283-47FF-A85F-869A0246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7" b="26680"/>
          <a:stretch/>
        </p:blipFill>
        <p:spPr bwMode="auto">
          <a:xfrm>
            <a:off x="8922009" y="5002505"/>
            <a:ext cx="2825663" cy="70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63D5-C154-4E84-B4FF-9960C457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76674"/>
            <a:ext cx="9601200" cy="599728"/>
          </a:xfrm>
        </p:spPr>
        <p:txBody>
          <a:bodyPr/>
          <a:lstStyle/>
          <a:p>
            <a:pPr algn="ctr"/>
            <a:r>
              <a:rPr lang="tr-TR" dirty="0" err="1">
                <a:ea typeface="ＭＳ Ｐゴシック" panose="020B0600070205080204" pitchFamily="34" charset="-128"/>
              </a:rPr>
              <a:t>Defect</a:t>
            </a:r>
            <a:r>
              <a:rPr lang="tr-TR" dirty="0">
                <a:ea typeface="ＭＳ Ｐゴシック" panose="020B0600070205080204" pitchFamily="34" charset="-128"/>
              </a:rPr>
              <a:t> </a:t>
            </a:r>
            <a:r>
              <a:rPr lang="tr-TR" dirty="0" err="1">
                <a:ea typeface="ＭＳ Ｐゴシック" panose="020B0600070205080204" pitchFamily="34" charset="-128"/>
              </a:rPr>
              <a:t>Density</a:t>
            </a:r>
            <a:endParaRPr 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E87F65-D823-456C-B9C0-FF193E757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396762"/>
              </p:ext>
            </p:extLst>
          </p:nvPr>
        </p:nvGraphicFramePr>
        <p:xfrm>
          <a:off x="1629916" y="1484783"/>
          <a:ext cx="4248472" cy="367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1376108746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3320036265"/>
                    </a:ext>
                  </a:extLst>
                </a:gridCol>
              </a:tblGrid>
              <a:tr h="699506">
                <a:tc>
                  <a:txBody>
                    <a:bodyPr/>
                    <a:lstStyle/>
                    <a:p>
                      <a:pPr algn="ctr"/>
                      <a:r>
                        <a:rPr lang="tr-TR" err="1"/>
                        <a:t>Sprints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% </a:t>
                      </a:r>
                      <a:r>
                        <a:rPr lang="tr-TR" err="1"/>
                        <a:t>Approx</a:t>
                      </a:r>
                      <a:r>
                        <a:rPr lang="tr-TR"/>
                        <a:t>. </a:t>
                      </a:r>
                      <a:r>
                        <a:rPr lang="tr-TR" err="1"/>
                        <a:t>Defect</a:t>
                      </a:r>
                      <a:r>
                        <a:rPr lang="tr-TR"/>
                        <a:t> </a:t>
                      </a:r>
                      <a:r>
                        <a:rPr lang="tr-TR" err="1"/>
                        <a:t>Impacts</a:t>
                      </a:r>
                      <a:r>
                        <a:rPr lang="tr-TR"/>
                        <a:t> on </a:t>
                      </a:r>
                      <a:r>
                        <a:rPr lang="tr-TR" err="1"/>
                        <a:t>App</a:t>
                      </a:r>
                      <a:r>
                        <a:rPr lang="tr-TR"/>
                        <a:t>*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217368"/>
                  </a:ext>
                </a:extLst>
              </a:tr>
              <a:tr h="990967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Sprint 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~80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34732"/>
                  </a:ext>
                </a:extLst>
              </a:tr>
              <a:tr h="990967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Sprint 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~40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67356"/>
                  </a:ext>
                </a:extLst>
              </a:tr>
              <a:tr h="990967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Sprint 3 &amp; </a:t>
                      </a:r>
                      <a:r>
                        <a:rPr lang="tr-TR" err="1"/>
                        <a:t>Release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~10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9565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AF3C12B-7161-46FE-BD93-62600CD58656}"/>
              </a:ext>
            </a:extLst>
          </p:cNvPr>
          <p:cNvSpPr txBox="1"/>
          <p:nvPr/>
        </p:nvSpPr>
        <p:spPr>
          <a:xfrm>
            <a:off x="2539753" y="5565574"/>
            <a:ext cx="809116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1600"/>
              <a:t>*</a:t>
            </a:r>
            <a:r>
              <a:rPr lang="tr-TR" sz="1600" i="1" err="1"/>
              <a:t>Defect</a:t>
            </a:r>
            <a:r>
              <a:rPr lang="tr-TR" sz="1600" i="1"/>
              <a:t> </a:t>
            </a:r>
            <a:r>
              <a:rPr lang="tr-TR" sz="1600" i="1" err="1"/>
              <a:t>Impact</a:t>
            </a:r>
            <a:r>
              <a:rPr lang="tr-TR" sz="1600" i="1"/>
              <a:t> </a:t>
            </a:r>
            <a:r>
              <a:rPr lang="tr-TR" sz="1600" i="1" err="1"/>
              <a:t>measured</a:t>
            </a:r>
            <a:r>
              <a:rPr lang="tr-TR" sz="1600" i="1"/>
              <a:t> </a:t>
            </a:r>
            <a:r>
              <a:rPr lang="tr-TR" sz="1600" i="1" err="1"/>
              <a:t>by</a:t>
            </a:r>
            <a:r>
              <a:rPr lang="tr-TR" sz="1600" i="1"/>
              <a:t> </a:t>
            </a:r>
            <a:r>
              <a:rPr lang="tr-TR" sz="1600" i="1" err="1"/>
              <a:t>defected</a:t>
            </a:r>
            <a:r>
              <a:rPr lang="tr-TR" sz="1600" i="1"/>
              <a:t> </a:t>
            </a:r>
            <a:r>
              <a:rPr lang="tr-TR" sz="1600" i="1" err="1"/>
              <a:t>components</a:t>
            </a:r>
            <a:r>
              <a:rPr lang="tr-TR" sz="1600" i="1"/>
              <a:t> </a:t>
            </a:r>
            <a:r>
              <a:rPr lang="tr-TR" sz="1600" i="1" err="1"/>
              <a:t>divided</a:t>
            </a:r>
            <a:r>
              <a:rPr lang="tr-TR" sz="1600" i="1"/>
              <a:t> </a:t>
            </a:r>
            <a:r>
              <a:rPr lang="tr-TR" sz="1600" i="1" err="1"/>
              <a:t>by</a:t>
            </a:r>
            <a:r>
              <a:rPr lang="tr-TR" sz="1600" i="1"/>
              <a:t> total </a:t>
            </a:r>
            <a:r>
              <a:rPr lang="tr-TR" sz="1600" i="1" err="1"/>
              <a:t>components</a:t>
            </a:r>
            <a:endParaRPr lang="en-US" sz="1600" i="1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9126D24-1790-4491-A7F6-70F1E8C38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983030"/>
              </p:ext>
            </p:extLst>
          </p:nvPr>
        </p:nvGraphicFramePr>
        <p:xfrm>
          <a:off x="6094412" y="1484784"/>
          <a:ext cx="5472608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5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5A97-B9E6-41F1-B637-584A328A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599728"/>
          </a:xfrm>
        </p:spPr>
        <p:txBody>
          <a:bodyPr/>
          <a:lstStyle/>
          <a:p>
            <a:pPr algn="ctr"/>
            <a:r>
              <a:rPr lang="tr-TR" dirty="0" err="1"/>
              <a:t>Screenshots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20073-B5AE-4199-B1AC-1FE5D51DF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8" y="1363850"/>
            <a:ext cx="3790156" cy="2065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60727-4D55-4B6B-A946-E9D0662F5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82" y="3812121"/>
            <a:ext cx="3819342" cy="2065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67922-6CA2-42BB-B01E-EDB2251B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"/>
          <a:stretch/>
        </p:blipFill>
        <p:spPr>
          <a:xfrm>
            <a:off x="6886500" y="1374153"/>
            <a:ext cx="3816222" cy="206515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83804-92EA-479A-826F-52F6E96C81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841130"/>
            <a:ext cx="3816444" cy="2065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399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raklık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2189_TF02801109_TF02801109" id="{F65A2576-DA79-4282-ABFF-97ECD9E1116F}" vid="{7B62105A-2D7F-4F84-A8F9-C5740624BCE6}"/>
    </a:ext>
  </a:extLst>
</a:theme>
</file>

<file path=ppt/theme/theme2.xml><?xml version="1.0" encoding="utf-8"?>
<a:theme xmlns:a="http://schemas.openxmlformats.org/drawingml/2006/main" name="Office Teması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Berraklık doğa sunusu (geniş ekran)</Template>
  <TotalTime>998</TotalTime>
  <Words>1119</Words>
  <Application>Microsoft Office PowerPoint</Application>
  <PresentationFormat>Custom</PresentationFormat>
  <Paragraphs>489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Arial Narrow</vt:lpstr>
      <vt:lpstr>Euphemia</vt:lpstr>
      <vt:lpstr>Liberation Sans</vt:lpstr>
      <vt:lpstr>Berraklık 16x9</vt:lpstr>
      <vt:lpstr>VRELAX INVESTIGATION OF RELAXING</vt:lpstr>
      <vt:lpstr>VRelax Investigation of Relaxing</vt:lpstr>
      <vt:lpstr>Main Contribution Pros and Cons to Similar Projects</vt:lpstr>
      <vt:lpstr>Workplan</vt:lpstr>
      <vt:lpstr>Success Criterion</vt:lpstr>
      <vt:lpstr>Materials and Methods</vt:lpstr>
      <vt:lpstr>Technology Used</vt:lpstr>
      <vt:lpstr>Defect Density</vt:lpstr>
      <vt:lpstr>Screenshots of the Project</vt:lpstr>
      <vt:lpstr>PowerPoint Presentation</vt:lpstr>
      <vt:lpstr>Potential Risks and Impacts</vt:lpstr>
      <vt:lpstr>Why HTC Vive?</vt:lpstr>
      <vt:lpstr>Why Oculus Rift?</vt:lpstr>
      <vt:lpstr>Theoretical Test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VRELAX INVESTIGATION OF RELAXING</dc:title>
  <dc:creator>Görkem Narinoğlu</dc:creator>
  <cp:lastModifiedBy>Görkem Narinoğlu</cp:lastModifiedBy>
  <cp:revision>109</cp:revision>
  <dcterms:created xsi:type="dcterms:W3CDTF">2018-01-14T17:02:45Z</dcterms:created>
  <dcterms:modified xsi:type="dcterms:W3CDTF">2018-06-03T12:47:48Z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